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sldIdLst>
    <p:sldId id="256" r:id="rId2"/>
    <p:sldId id="344" r:id="rId3"/>
    <p:sldId id="347" r:id="rId4"/>
    <p:sldId id="346" r:id="rId5"/>
    <p:sldId id="377" r:id="rId6"/>
    <p:sldId id="376" r:id="rId7"/>
    <p:sldId id="375" r:id="rId8"/>
    <p:sldId id="374" r:id="rId9"/>
    <p:sldId id="373" r:id="rId10"/>
    <p:sldId id="372" r:id="rId11"/>
    <p:sldId id="371" r:id="rId12"/>
    <p:sldId id="370" r:id="rId13"/>
    <p:sldId id="369" r:id="rId14"/>
    <p:sldId id="368" r:id="rId15"/>
    <p:sldId id="367" r:id="rId16"/>
    <p:sldId id="366" r:id="rId17"/>
    <p:sldId id="365" r:id="rId18"/>
    <p:sldId id="364" r:id="rId19"/>
    <p:sldId id="363" r:id="rId20"/>
    <p:sldId id="362" r:id="rId21"/>
    <p:sldId id="361" r:id="rId22"/>
    <p:sldId id="360" r:id="rId23"/>
    <p:sldId id="359" r:id="rId24"/>
    <p:sldId id="358" r:id="rId25"/>
    <p:sldId id="357" r:id="rId26"/>
    <p:sldId id="356" r:id="rId27"/>
    <p:sldId id="355" r:id="rId28"/>
    <p:sldId id="354" r:id="rId29"/>
    <p:sldId id="353" r:id="rId30"/>
    <p:sldId id="352" r:id="rId31"/>
    <p:sldId id="351" r:id="rId32"/>
    <p:sldId id="350" r:id="rId33"/>
    <p:sldId id="349" r:id="rId34"/>
    <p:sldId id="345" r:id="rId35"/>
    <p:sldId id="318" r:id="rId36"/>
  </p:sldIdLst>
  <p:sldSz cx="9144000" cy="6858000" type="screen4x3"/>
  <p:notesSz cx="6797675" cy="9928225"/>
  <p:embeddedFontLst>
    <p:embeddedFont>
      <p:font typeface="Franklin Gothic Book" pitchFamily="34" charset="0"/>
      <p:regular r:id="rId37"/>
      <p:italic r:id="rId38"/>
    </p:embeddedFont>
    <p:embeddedFont>
      <p:font typeface="宋体" pitchFamily="2" charset="-122"/>
      <p:regular r:id="rId39"/>
    </p:embeddedFont>
    <p:embeddedFont>
      <p:font typeface="Power Geez Unicode1" pitchFamily="2" charset="0"/>
      <p:regular r:id="rId40"/>
    </p:embeddedFont>
    <p:embeddedFont>
      <p:font typeface="Ebrima" pitchFamily="2" charset="0"/>
      <p:regular r:id="rId41"/>
      <p:bold r:id="rId42"/>
    </p:embeddedFont>
    <p:embeddedFont>
      <p:font typeface="Franklin Gothic Medium" pitchFamily="34" charset="0"/>
      <p:regular r:id="rId43"/>
      <p: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3102AC-87EC-4028-BE0A-0BB6A61B37FB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71E22C-DE04-4DC7-BEFE-75D6847133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81000"/>
            <a:ext cx="7924800" cy="23622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5400" b="1" cap="none" spc="0" dirty="0" err="1">
                <a:solidFill>
                  <a:srgbClr val="7030A0"/>
                </a:solidFill>
                <a:latin typeface="Ebrima"/>
                <a:ea typeface="Calibri"/>
                <a:cs typeface="Nyala"/>
              </a:rPr>
              <a:t>የ</a:t>
            </a:r>
            <a:r>
              <a:rPr lang="en-US" sz="5400" b="1" cap="none" spc="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Nyala"/>
              </a:rPr>
              <a:t>ብልጽግና</a:t>
            </a:r>
            <a:r>
              <a:rPr lang="en-US" sz="5400" b="1" cap="none" spc="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sz="5400" b="1" cap="none" spc="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Nyala"/>
              </a:rPr>
              <a:t>ፓርቲ</a:t>
            </a:r>
            <a:r>
              <a:rPr lang="en-US" sz="5400" b="1" cap="none" spc="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sz="5400" b="1" cap="none" spc="0" dirty="0" err="1" smtClean="0">
                <a:solidFill>
                  <a:srgbClr val="7030A0"/>
                </a:solidFill>
                <a:latin typeface="Power Geez Unicode1" pitchFamily="2" charset="0"/>
                <a:ea typeface="Calibri"/>
                <a:cs typeface="Nyala"/>
              </a:rPr>
              <a:t>ፕሮግራሞች</a:t>
            </a:r>
            <a:endParaRPr lang="en-US" sz="5400" cap="none" spc="0" dirty="0">
              <a:solidFill>
                <a:srgbClr val="7030A0"/>
              </a:solidFill>
              <a:ea typeface="+mn-ea"/>
              <a:cs typeface="+mn-cs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dirty="0">
              <a:ea typeface="Calibri"/>
              <a:cs typeface="Times New Roman"/>
            </a:endParaRPr>
          </a:p>
        </p:txBody>
      </p:sp>
      <p:pic>
        <p:nvPicPr>
          <p:cNvPr id="4" name="Picture 3" descr="I:\yeka subcity logo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92602"/>
            <a:ext cx="2667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72200" y="5031198"/>
            <a:ext cx="2743200" cy="181588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> 2015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>ዓ.ም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Times New Roman" pitchFamily="18" charset="0"/>
                <a:cs typeface="Nyala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Times New Roman" pitchFamily="18" charset="0"/>
                <a:cs typeface="Nyala" charset="0"/>
              </a:rPr>
            </a:b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>አዲስ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>አበባ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ower Geez Unicode1" pitchFamily="2" charset="0"/>
                <a:ea typeface="Calibri" pitchFamily="34" charset="0"/>
                <a:cs typeface="Nyala" charset="0"/>
              </a:rPr>
            </a:b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3213795"/>
            <a:ext cx="23145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8747"/>
            <a:ext cx="2286000" cy="24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915400" cy="56811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1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2.2.1.1. </a:t>
            </a:r>
            <a:r>
              <a:rPr lang="en-GB" sz="21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ኅብረ</a:t>
            </a:r>
            <a:r>
              <a:rPr lang="en-GB" sz="21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21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sz="21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21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አንድነታችንን</a:t>
            </a:r>
            <a:r>
              <a:rPr lang="en-GB" sz="21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21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ለማጠናከር</a:t>
            </a:r>
            <a:r>
              <a:rPr lang="en-GB" sz="21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፣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ለዴሞክራሲ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ሥርዓቱ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ምቹ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መደላድል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አንዲኖር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ለማድረግ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የሀገረ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መንግሥቱን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ቅቡልነትም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ከፍ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ለማድረግ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የብልጽግና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መግባባትን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ለማደበር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በጽኑ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2.2.1.2.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ህልውናን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ኅብረ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አንድነታችንን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አጠያያቂ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የሚያደርጉ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የሀገረ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መንግሥቱን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ቅቡልነት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የሚሸረሽሩ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የከረሩ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አለመግባባቶች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ግን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አሉታዊ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ተጽዕኗቸው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ከፍ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ያለ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እንደሆነ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ይገነዘባል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በመሆኑም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ብልጽግና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እጅግ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መሠረታዊ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በሆኑና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ለሀገረ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መንግሥቱ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ቅቡልነት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ወሳኝ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በሆኑ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ጉዳዮች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ላይ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ሰፊና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ጠንካራ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መግባባት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እንዲዳብር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2.2.1.3.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ከሚሠራቸው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ተግባራት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አንዱ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በሀገራችን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የቂምና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የጥላቻ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ታሪክ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ምዕራፍ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እንዲዘጋ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ማድረግ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ነው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፡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ባህላዊና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ዘመናዊ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የዕርቀ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ሰላም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ግንባታ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አማራጮችን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በመጠቀም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ዕረቀ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ሰላምን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ለማምጣት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በቁርጠኝነት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ይታገላል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2.2.1.4.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የሐሳብ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ልዩነቶችን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ለማጥበብ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ቅራኔዎችን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ለማስወገድ</a:t>
            </a:r>
            <a:r>
              <a:rPr lang="en-GB" sz="18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በነጠላ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ጉዳዮች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ላይ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የጠለቁ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ወይይቶች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እንዲካሄዱ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በማድረግ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ቅራኔዎችን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ደረጃ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በደረጃ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እየፈቱ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ለመሄድ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በትጋት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ይንቀሳቀሳል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2.2.1.5.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የብልጽግና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በሀገራችን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የምነገነባው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ማኅበረሰብ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ኅብረ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ሀገራዊና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በአጠቃላይም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ኅብረ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ማንነታዊ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አንዲሆን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ዜጎችም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ብዝኃነትን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የተረዱና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የሚያከብሩ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እንዲሆኑ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አበክሮ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2.2.2.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በተቋማዊና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ሕዝባዊ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ባህል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ላይ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የቆመ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የዴሞክራሲ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ሥርዓት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 pitchFamily="2" charset="0"/>
                <a:ea typeface="Calibri"/>
                <a:cs typeface="Times New Roman"/>
              </a:rPr>
              <a:t>መገንባት</a:t>
            </a:r>
            <a:r>
              <a:rPr lang="en-GB" sz="1800" dirty="0">
                <a:latin typeface="Power Geez Unicode1" pitchFamily="2" charset="0"/>
                <a:ea typeface="Calibri"/>
                <a:cs typeface="Times New Roman"/>
              </a:rPr>
              <a:t> </a:t>
            </a:r>
            <a:endParaRPr lang="en-GB" sz="1500" dirty="0">
              <a:latin typeface="Power Geez Unicode1" pitchFamily="2" charset="0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9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56811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400" dirty="0">
                <a:latin typeface="Power Geez Unicode1"/>
                <a:ea typeface="Calibri"/>
                <a:cs typeface="Times New Roman"/>
              </a:rPr>
              <a:t>2.2.2.1.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የበለጸገችና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አንድነቷ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የተረጋገጠ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ኢትዮጵያን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ያለ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ዴሞክራሲ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እውን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ማድረግ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አይቻልም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የሕዝብ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ሉዓላዊነት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መከበር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እንዳለበትና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የመንግሥት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ሥልጣን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በሕዝቡ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ይሁንታና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ውክልና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በዴሞክሲያዊ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ምርጫ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ብቻ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ሊገኝ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እንደሚገባ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በመሆኑም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የምንገነባው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ዴሞክራሲ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ተቋማዊ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መሠረቱ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ጽኑ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እንዲሆንና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ዴሞክሲያዊ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ዕሴቶች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የዳበሩ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ብሎም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ባሕልነት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እንዲያድጉ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ይህ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የማይቀለበስ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የዴሞክራሲ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ጉዞ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ብዙ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ዓመታትን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ሊፈጅ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የሚችልና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በመሰናክሎችም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የታጀበ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ውጣ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ውረድ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መሆኑን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በመገንዘብ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ጽኑ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ትግል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የምንገነባው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4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የግለሰብ</a:t>
            </a:r>
            <a:r>
              <a:rPr lang="en-GB" sz="14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መብቶችንና</a:t>
            </a:r>
            <a:r>
              <a:rPr lang="en-GB" sz="14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የቡድን</a:t>
            </a:r>
            <a:r>
              <a:rPr lang="en-GB" sz="14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endParaRPr lang="en-GB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መብቶችን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ሳያበላልጥ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የሚያስከብርና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ሁለቱንም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የመብት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አይነቶች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ለማስከበር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በየባሕሪያቸው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ልክ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የተቀየሰ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አቅጣጫን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ይከተላል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እውነተኛ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ዴሞክሲያዊ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ፌደራላዊ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ሥረዓት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ለማጠናከር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የፌደራል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ዋና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ምሦሶ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ብዝኃነትን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ለማስተናገድ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መቻል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በመሆኑም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ለብሔር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ብሔረሰቦችና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ዕውቅና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የሰጠ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ፌዴራላዊ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ኢትዮጵያ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የብሔር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ብሔርሰቦች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መብት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የተከበረባት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አውነተኛ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ሀገራዊት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እንድትሆን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sz="1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5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</a:t>
            </a:r>
            <a:r>
              <a:rPr lang="en-GB" dirty="0" smtClean="0"/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534400" cy="5147772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2.2.2.3.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ለትበብርና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መግባበት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የሚሰጥ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የሥልጣን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ክፍፍልና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ውክልና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እራስን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በራስ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የማስተዳደር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ያልተማከለ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ፌደራላዊ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ታላቅ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ቅንጅትን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አስተዳደር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አንዲሁም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ትንሽ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ቁጥር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ያላቸውን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የኅብረተሰብ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ክፍሎች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መብት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በልዩ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የሚያስከብር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አካታችና</a:t>
            </a:r>
            <a:r>
              <a:rPr lang="en-GB" dirty="0">
                <a:solidFill>
                  <a:srgbClr val="000000"/>
                </a:solidFill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የተረጋጋ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ዴሞክራሲያዊ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ሥርዐት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እንዲገነባ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በሂደት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በሐሳብ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ልዕልና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የተመሠረተ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ዴሞክራሲያዊ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ለመገንባት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20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፡፡ </a:t>
            </a:r>
            <a:endParaRPr lang="en-GB" sz="1800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55287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ውጥን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ገለልተኛ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ሙያዊ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ብቃት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ያላዳበሩ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እንደማይችል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አስተደደር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የደኅንነት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የህግ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አስከባሪና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የፍትሕ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ባህሪያቸው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ነጻ፣ገለልተኛ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ብቃት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በትጋት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።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2.2.2.5.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የፀጥታና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የደኅንነት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በዴሞክራሲያዊ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የታነጹ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ነጻ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ገለልተኛ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ለሀገር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ለሕዝብ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የቆሙ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ወገንተኝነታቸው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ለሀገር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ብቻ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የሆኑ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ለማድረግ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መንግሥቱን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ጥንካሬን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ለማጎልበት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ያልተማከለ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ሪፎርም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አንቅስቃሴ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2.2.2.7.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ማንኛውም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ፖለቲካዊ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ርዕዮተ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ዓማዊ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ሕጋዊ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ወይም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ሌሎች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እንቅሰቃሴዎች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ሁሉ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ሕገ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መንግሥትን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የተከተሉ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አለባቸው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ህገ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መንግሥቱ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መሻሻል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ሕዝቡን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ባሳተፈ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መንግሥቱ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እራሱ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ባስቀመጠው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በተከተለ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አካሄድ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አለበት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2.2.2.8.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በፌደራል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በማንኛውም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ጊዜ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የሚነሡ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የማንነትና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የወሰን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ጥያዌዎች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ህጋዊ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ሰላማዊ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ዴሞክራሲያዊ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በሆነ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አንዲሁም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የሕዝቦች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አብሮነትና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ወንድማማችነትን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በሚያጠናክር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እንዲፈቱ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5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53763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2.2.2.9.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ለማሳካት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ዕንቅፋት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የሕዝብን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የሚጎዱ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ከኅሊና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ቢስነት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የሚመነጩ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ብልሹ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አሠራሮችን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ልግመኝነትን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በተለይም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የተደራጀ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ሌብነትን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የበላይነትንና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ተጠያቂነትን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የተደራጀ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ሌብነትን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ከምንጩ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ለማድረቅ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ህልውናዋ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ተጠብቆ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ትቀጥል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ሰላሟ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ሊጠበቅላት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ሕዝቡና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ባለድርሻ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አካላትን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በማሳተፍና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በማስተባበር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ግጭትን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ለማስቆም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ዕምቅ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ግጭቶችን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ለማምከን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በኅብረተሰቡ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የግጭት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ቀስቃሽ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አስተሳሰቦችና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የሚጠየፍ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ለማዳበር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በተቀናጀ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አስተዳደር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ፕሮግራሞቻችን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በእጅጉ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የተቆራኘ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ሕልምና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ርዕይ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ስኬት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6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-----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4525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2.2.2.9.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ለማሳካት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ዕንቅፋት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የሕዝብን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የሚጎዱ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ከኅሊና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ቢስነት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የሚመነጩ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ብልሹ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አሠራሮችን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ልግመኝነትን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በተለይም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የተደራጀ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ሌብነትን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የበላይነትንና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ተጠያቂነትን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የተደራጀ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ሌብነትን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ከምንጩ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ለማድረቅ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ህልውናዋ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ተጠብቆ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ትቀጥል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ሰላሟ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ሊጠበቅላት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ሕዝቡና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ባለድርሻ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አካላትን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በማሳተፍና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በማስተባበር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ግጭትን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ለማስቆም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ዕምቅ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ግጭቶችን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ለማምከን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በኅብረተሰቡ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የግጭት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ቀስቃሽ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አስተሳሰቦችና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የሚጠየፍ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ለማዳበር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በተቀናጀ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አስተዳደር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ፕሮግራሞቻችን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በእጅጉ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የተቆራኘ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ሕልምና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ርዕይ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ስኬት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7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763000" cy="55287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መንቀሳቀስ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መንግስት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ግንገባታ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ሥራዎቸን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አቀናጅቶ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በመሥራት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2.2.3.4.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ሕግና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የፍትሕ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መሰረታዊ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ተግባር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የዜጎችን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ነጻነት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መብት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እኩልነት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በሚያከበር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ፍትሕ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ብልጽግናና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ሰብአዊ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ደኅንነትን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በሚያረጋግጥ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ሕግና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ሥርዓትን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ለማስፈን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የመንግሥት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ገዥነት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የሚያግዝ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ንቁ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ተሳተፎ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እንዲኖር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2.2.3.5.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ዘመናዊ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ባህላዊ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የግጭት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አፈታት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ዘዴዎችን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በጣምራ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በመጠቀም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በትምህርትና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በሚዲያ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የታገዘ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ሰላማዊ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በማዳበር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15240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44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ሦስት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/>
            </a:r>
            <a:br>
              <a:rPr lang="en-GB" sz="2000" dirty="0">
                <a:latin typeface="Calibri"/>
                <a:ea typeface="Calibri"/>
                <a:cs typeface="Times New Roman"/>
              </a:rPr>
            </a:br>
            <a:r>
              <a:rPr lang="en-GB" sz="24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b="1" dirty="0">
                <a:latin typeface="Power Geez Unicode1"/>
                <a:ea typeface="Calibri"/>
                <a:cs typeface="Times New Roman"/>
              </a:rPr>
              <a:t>3. </a:t>
            </a:r>
            <a:r>
              <a:rPr lang="en-GB" sz="2400" b="1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sz="2400" b="1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b="1" dirty="0" err="1">
                <a:latin typeface="Power Geez Unicode1"/>
                <a:ea typeface="Calibri"/>
                <a:cs typeface="Times New Roman"/>
              </a:rPr>
              <a:t>ፕሮግራም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953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 3.1.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፡-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አካታች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ካፒታል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ሸቀጥና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ከቦታ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ቦታ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በሰላምና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በነጻነት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ለመዘዋወር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የሚያስችለውን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ትስስርን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የሚያረጋግጡ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በማካሄድ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አስፈላጊ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ለሚሆኑበት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ስታንዳርድ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በማውጣት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ማኅበረሰብ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የሕዝባችን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አርሶ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አርብቶ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ሴቶች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ዝቅተኛ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ነዋሪዎች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ማዕከል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አካታች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የሕዝባችንን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ይኖረዋል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አረንገዴ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ጎዳና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ለማሸጋገር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ያልማል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87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12192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3.2.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ግቦች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400" dirty="0">
                <a:latin typeface="Calibri"/>
                <a:ea typeface="Calibri"/>
                <a:cs typeface="Times New Roman"/>
              </a:rPr>
              <a:t/>
            </a:r>
            <a:br>
              <a:rPr lang="en-GB" sz="1400" dirty="0">
                <a:latin typeface="Calibri"/>
                <a:ea typeface="Calibri"/>
                <a:cs typeface="Times New Roman"/>
              </a:rPr>
            </a:b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3.2.1.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የብዝኃ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መዋቅር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6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sz="16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/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562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3.2.1.1.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አንጻራዊ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ዕምቅ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አቅሞችን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ታሳቢ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በማድርግ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ከግብርና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በተጨማሪ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የኢንዱስትሪ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ተዛማጅ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በማሳደግ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በብዝኃ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የተዋቀረና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 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3.2.1.2.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ለግብርና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ያላትን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የስነ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ምኅዳር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ተስማሚነት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የመሬት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ሰፊ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ሀብት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በሙሉ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ስራ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እንዲውል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ልማትን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ለማምጣት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የምግብ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ዋስትና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ንግድ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ተወዳዳሪነትን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የገቢ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ምግብ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ነክ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ሸቀጦችን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በሀገር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ምርቶች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ለመተካት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በትጋት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ይህም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ለማድረግ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የግብርና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ዘርፉ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በግብዐትና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ቴክኖሎጂ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አቅርቦት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አመራረትና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የገበያ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ትስስር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ግብርናን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የማዘመን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ሥራ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5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3.2.1.3.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የኢንዱስትሪ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ልማታችን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ዋነኛ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መርሕ</a:t>
            </a:r>
            <a:r>
              <a:rPr lang="en-GB" sz="3500" dirty="0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ኤክስፖርት</a:t>
            </a:r>
            <a:r>
              <a:rPr lang="en-GB" sz="3500" dirty="0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መር</a:t>
            </a:r>
            <a:r>
              <a:rPr lang="en-GB" sz="3500" dirty="0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ይሆናል</a:t>
            </a:r>
            <a:r>
              <a:rPr lang="en-GB" sz="3500" dirty="0">
                <a:solidFill>
                  <a:srgbClr val="00B050"/>
                </a:solidFill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ሆኖም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ግን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የምታስገባቸውን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የውጭ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ሸቀጦች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በሀገር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ውስጥ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ምርት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የመተካት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ፓሊሲን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የወጭ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ንግዳችንን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ከማሳደግ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ጋር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አስተሣሥሮ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ይተገብራል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የኢኮኖሚ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ሽግግርን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ለማፋጠን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የግብርና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ኢንዱስትሪው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ዘርፍ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ቀዳሚ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ማዕከል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እንድትሆን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የሚያስችሉ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ሥራዎችን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በስፋት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3.2.1.4.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ያላትን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የማዕድን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ሀብት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በልክ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ቀጣዩን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ትውልድ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በማያራቁት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መልኩ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ለመጠቀም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የማዕድን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ጥናት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ፍለጋ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ማውጣት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እንዲሁም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ለገበያ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ማቅረብ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ላይ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ባለሀብቶች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በተለይም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የሀገር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ውስጠ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ባለ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ሀብቶች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በተናጠልም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ይሁን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ከመንግስት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ጋር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በመተባበር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እንዲሳተፉ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ሁኔታዎችን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ያመቻቻል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3.2.1.5.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ከአገልግሎት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ዘርፉ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መንትያ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የኢኮኖሚ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ጥቅም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ተጠቃሚ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እንድትሆን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በዚህም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ረገድ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የቱሪዝም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ዘርፉን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በማልማት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በማዘመን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እንዲሁም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የቱሪዝም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አማራጮችን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በማስፋት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በአፍሪካ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ካሉ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ዋና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ዋና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የቱሪስት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መዳራሻዎች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አንዷ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እንድትሆን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 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ጠንክሮ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3.2.1.6.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የኢኮኖሚ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ሴክተሮችን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ውጤታማነትና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ቅልጥፍና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ለማሳደግ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የሎጀስቲክስ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መሠረተ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ልማት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አቅርቦትን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በማሟላት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ፈጣን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ውጤታማና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ቀልጣፋ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ኢኮኖሚያዊ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እንቅስቃሴና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ትሥሥር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እንዲኖር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ይሠራል</a:t>
            </a:r>
            <a:r>
              <a:rPr lang="en-GB" sz="3500" dirty="0">
                <a:solidFill>
                  <a:srgbClr val="7030A0"/>
                </a:solidFill>
                <a:latin typeface="Power Geez Unicode1" pitchFamily="2" charset="0"/>
                <a:ea typeface="Calibri"/>
                <a:cs typeface="Times New Roman"/>
              </a:rPr>
              <a:t>፡፡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የባሕር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አልባ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መሆኗ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የሚያጋጥሙ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የወደብ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አገልግሎት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ችግሮችን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ለመፍታት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እንዲቻል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ከጎረቤት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ሀገራት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ጋር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በጋራ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ለመሥራት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ይጥራል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፡፡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3.2.2.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ጥራት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ያለው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የኢኮኖሚ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ልማት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ምርታማነትን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መሠረት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ያደረገ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ማኅበራዊ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ፍትሕ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sz="3500" dirty="0" err="1">
                <a:latin typeface="Power Geez Unicode1" pitchFamily="2" charset="0"/>
                <a:ea typeface="Calibri"/>
                <a:cs typeface="Times New Roman"/>
              </a:rPr>
              <a:t>ማረጋገጥ</a:t>
            </a:r>
            <a:r>
              <a:rPr lang="en-GB" sz="3500" dirty="0">
                <a:latin typeface="Power Geez Unicode1" pitchFamily="2" charset="0"/>
                <a:ea typeface="Calibri"/>
                <a:cs typeface="Times New Roman"/>
              </a:rPr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60"/>
            <a:ext cx="7520940" cy="54864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b="1" dirty="0" smtClean="0">
                <a:latin typeface="Power Geez Unicode1"/>
                <a:ea typeface="Calibri"/>
                <a:cs typeface="Times New Roman"/>
              </a:rPr>
            </a:br>
            <a:r>
              <a:rPr lang="en-GB" b="1" dirty="0" err="1" smtClean="0">
                <a:latin typeface="Power Geez Unicode1"/>
                <a:ea typeface="Calibri"/>
                <a:cs typeface="Times New Roman"/>
              </a:rPr>
              <a:t>መግቢያ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/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300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ኢትዮጵያ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በኢሕአዴግ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አመራር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በማኅበራዊ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በኢኮኖሚያዊ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በፖለቲካዊ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መስኮች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በርካታ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ለውጦችን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አስመዝግባለች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እነዚህን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ፖለቲካዊ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ለውጦች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አስጠብቆ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ለማስፋት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ስሕተቶችን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ለማረም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የዛሬውንና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የመጪውን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ጥቅምና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ፍላጎት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በዘላቂነት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ለማሟላት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የድርጅታችን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ኢሕአዴግ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ቅርጽና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ይዘት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ወቅቱ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ለሚጠይቀው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ትግል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በሚመጥን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መቀየር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እንዳለበት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የኢሕአዴግ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ውኅደት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የተደረገው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ጥናት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ተግባር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እንዲገባ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የሐዋሳው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11ኛው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ድርጅታዊ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ጉባኤ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ያሳለፈውን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ታሪካዊ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ውሳኔ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መነሻ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ይህ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“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”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ተዘጋጅቷል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።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ኢትዮጵያን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የአሁኑንና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የመጪውን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ጥቅምና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ፍላጎት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የሚያስከብር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አስተማማኝ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ዛሬ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ዲሞክራሲ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አንድነት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ፍትሕ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የተረጋገጠባት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ይኖርባታል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ኢሕአዴግ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በትጥቅ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ትግል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ለድል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ከበቃ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በኋላ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ለ28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ዓመታት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ሀገርን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በመራበት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ታሪኩ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የተንቀሳቀሰበት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አቀፋዊ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ዐውድ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ተለውጧል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አሁን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እንደ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የተከተልናቸው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የርዕዮተ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ዕሳቤዎች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ፖለቲካዊ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አዋጭነታቸው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መንምኗል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b="0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628"/>
            <a:ext cx="8915400" cy="56811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የሀገሪቱ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ተመጣጣኝ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የዕድገት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የሚፈጥር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የዕድገት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ምጣኔው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እየሰፋና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ግለቱን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ጠብቆ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የሚዘልቅ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ጥራቱን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የጠበቀና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በቀጣይ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ኪሣራ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የማይገነባ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ጽኑ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ለማስመዝገብ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የግሉ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የሚኖረውን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ሚና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አሁን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ከሚገኝበት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አነስተኛ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ተሳትፎ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አስፈላጊውን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አርሶና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አርብቶ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አደሮችን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ዝቅተኛ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ነዋሪዎችን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ሴቶችና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ወጣቶችን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ከኢኮኖሚ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ዕድገቱ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በተጨባጭ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የሚስችሉ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ፖሊሲዎችን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ይተገብራል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በመንግሥትና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በግል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ባለሀብት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ትብብር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በግል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መእዋለንዋይ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እንዲገነቡና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የሀገሪቱ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ፍትሕዊ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በጥብቅ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በፌደራል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ማዕቀፍ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የበጀት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ድልድል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ድልድል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ማንኛውም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አጠቃቀም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የሁሉንም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ባረጋገጠ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እንዲፈጸም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እንቅስቃሴዎች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ከአካባቢ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የተስማሙና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የብዝኃ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ሕይወት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ሚዛንን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የጠበቁ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የአረንገዴ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ስትራቴጂ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ፀጋዎችን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በአንጻራዊነት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ኋላ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ለቀሩ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በመስጠት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የተመጣጠነና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2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86800" cy="54525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3.2.2.7.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በተለያዩ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ከሚፈጠሩ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ቀውሶች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የሚመጡ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ጫናዎችን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የሚቋቋም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የተረጋጋ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ማክሮ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ውጤታማ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የማክሮ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ትንበያ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የፖሊሲ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ቀረፃ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ማስፈጸም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የሚያጠነጥን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አተኩሮ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3.2.2.8.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ዘመናዊ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አሠራርና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ተወዳደሪነት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የሰፈነበት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አቅጧጫዎች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ያተኮረ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የፋይናንስ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እንዲኖር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አካታች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የፋይናንስ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በማስፋፋት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ተደራሽ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ማጎልበት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ፈጠራን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የሚያሳድግ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ዕውቀት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3.2.3.1.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በቴክኖሎጂ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በኢኖቪሽን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ያተኮረ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የዕድገትና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አቅጣጫ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ከረጅምና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መካከለኛ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ጊዜ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አኳያ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መፈፀም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ዋነኛ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አድርጎ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ይንቀሳቀሳል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3.2.3.2.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ዕውቀትን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ቴክኖሊጂ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የቢዝነስ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ፈጠራ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በዘመናዊ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የአመራርነት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ክህሎቶች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የሚያደርግ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ማሻሻያ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0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56049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3.2.3.3.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ያገናዘበና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ገበያን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ኀይ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አስትራቴጂውን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ውጤታማ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በዕቅድ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የሚመራ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።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ከተሜነት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ማስፋፋት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3.2.4.1.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የከተሞችን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ሽፋን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አቀፋዊ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ስታንዳርዱን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ጠብቆ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ነዋሪ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ድርሻ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ከገጠሩ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የሚኖረው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ምጥጥን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ጽዱ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ለኑሮ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ምቹና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አረንጋዴ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የተቀናጀ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ነድፎ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የማዘጋጃ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ቀልጣፋ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የሕዝብን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ፍላጎት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ዘመናዊ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የመሬት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አስተዳደር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በመዘርጋት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መሬት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አቅርቦትንና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አጠቃቀም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ግልጽ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የሚደግፍ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ቀልጣፋ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ኅብረተሰቡን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ባሳተፈ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ፈጠራና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የምግብ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ዋስትና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የተቀናጀ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ያቀርባል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 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ከተሞችን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ክልሎችን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ከክልሎች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በሚያዋስኑ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ስፍራዎች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ኮሪደሮችን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ማኅበረሰብ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4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86800" cy="54525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የኮንስትራክሽን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አቀፋዊ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ተወዳዳሪ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ኩባንያዎች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የሚጠናከሩበትን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አሠራር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በመተግበር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ውጤታማነት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አንዲሻጋገር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3.2.4.7.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የመኖሪያ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በመንግስትና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በግሉ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አጋርነት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ቆጣቢና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አቅርቦት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በከተሞች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እንዲኖርና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የመሬት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ፍጆታን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በቀነሰና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የወለል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ከፍታን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በሚጨምር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አቅርቦት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ችግርን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በደረጃ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ለመቅረፍ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20940" cy="15240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1800" b="1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/>
            </a:r>
            <a:br>
              <a:rPr lang="en-GB" sz="1800" b="1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</a:br>
            <a:r>
              <a:rPr lang="en-GB" sz="18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/>
            </a:r>
            <a:br>
              <a:rPr lang="en-GB" sz="18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</a:br>
            <a:r>
              <a:rPr lang="en-GB" b="1" dirty="0" err="1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b="1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አራት</a:t>
            </a:r>
            <a:r>
              <a:rPr lang="en-GB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/>
            </a:r>
            <a:br>
              <a:rPr lang="en-GB" sz="2000" dirty="0">
                <a:latin typeface="Calibri"/>
                <a:ea typeface="Calibri"/>
                <a:cs typeface="Times New Roman"/>
              </a:rPr>
            </a:br>
            <a:r>
              <a:rPr lang="en-GB" sz="24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4. </a:t>
            </a:r>
            <a:r>
              <a:rPr lang="en-GB" sz="24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sz="24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Calibri"/>
                <a:ea typeface="Calibri"/>
                <a:cs typeface="Times New Roman"/>
              </a:rPr>
              <a:t/>
            </a:r>
            <a:br>
              <a:rPr lang="en-GB" dirty="0">
                <a:latin typeface="Calibri"/>
                <a:ea typeface="Calibri"/>
                <a:cs typeface="Times New Roman"/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>
                <a:latin typeface="Power Geez Unicode1"/>
                <a:ea typeface="Calibri"/>
                <a:cs typeface="Times New Roman"/>
              </a:rPr>
              <a:t>4.1.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፡-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ሁለንተናዊ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አካታች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ማህበራዊ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የሚደረገው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ጥረት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ተደራሽነትና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አካታችነትን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ባለው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የማኅበረሰብን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ጤና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ደኅንነት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ምቾት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የሚያስጠብቅ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sz="12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ይኖርበታል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፡፡ 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ፕሮግራማችን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ዜጎችን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የሚያስተሣሥር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ከችግርና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ከመከራ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የሚታደጋቸው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የሀገርን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አለኝታነት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የሚያሠርጽ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በሀገራችን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አወንታዊ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ሰላምን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ይሆናል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በማኅበራዊ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ዘርፍ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የአርሶ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አደሩን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አርብቶ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አደሩን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ዝቅተኛ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ገቢ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ያለውን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የከ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ተማ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ነዋሪ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፡፡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4.2. </a:t>
            </a:r>
            <a:r>
              <a:rPr lang="en-GB" sz="1200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sz="1200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sz="1200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ግቦች</a:t>
            </a:r>
            <a:r>
              <a:rPr lang="en-GB" sz="1200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>
                <a:latin typeface="Power Geez Unicode1"/>
                <a:ea typeface="Calibri"/>
                <a:cs typeface="Times New Roman"/>
              </a:rPr>
              <a:t>4.2.1.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ፍትሐዊነት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ጥራት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አካችነት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አግባብነት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የትምሀርት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፡- 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>
                <a:latin typeface="Power Geez Unicode1"/>
                <a:ea typeface="Calibri"/>
                <a:cs typeface="Times New Roman"/>
              </a:rPr>
              <a:t>4.2.1.1.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የሀገሪቱ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አካባቢዎች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የትምህርት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ተደራሽነትና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ፍትሐዊነት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200" dirty="0">
                <a:latin typeface="Power Geez Unicode1"/>
                <a:ea typeface="Calibri"/>
                <a:cs typeface="Times New Roman"/>
              </a:rPr>
              <a:t>4.2.1.2.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የአንደኛ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ደረጃና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መካከለኛ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/ከ1ኛ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እስከ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8ኛ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/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ዜጎች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እንዲያገኙ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ለዚህም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endParaRPr lang="en-GB" sz="1100" dirty="0">
              <a:latin typeface="Calibri"/>
              <a:ea typeface="Calibri"/>
              <a:cs typeface="Times New Roman"/>
            </a:endParaRPr>
          </a:p>
          <a:p>
            <a:r>
              <a:rPr lang="en-GB" sz="1200" dirty="0" err="1">
                <a:latin typeface="Power Geez Unicode1"/>
                <a:ea typeface="Calibri"/>
                <a:cs typeface="Times New Roman"/>
              </a:rPr>
              <a:t>ስታንዳርዳቸውን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የጠበቁና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በቴክኖሎጂ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የተደገፉ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ትምህረት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ቤቶች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ሕዝቡን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በማሳተፍ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እንዲሠሩ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በሌላ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በኩል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የሁለተኛ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ኢኮኖሚው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200" dirty="0" err="1">
                <a:latin typeface="Power Geez Unicode1"/>
                <a:ea typeface="Calibri"/>
                <a:cs typeface="Times New Roman"/>
              </a:rPr>
              <a:t>በሚፈለገው</a:t>
            </a:r>
            <a:r>
              <a:rPr lang="en-GB" sz="1200" dirty="0">
                <a:latin typeface="Power Geez Unicode1"/>
                <a:ea typeface="Calibri"/>
                <a:cs typeface="Times New Roman"/>
              </a:rPr>
              <a:t> 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13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915400" cy="57573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በሦስት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ማለትም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የአጠቃላይ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የቴክኒክና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ሙያ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በልዩ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ተሰጥዖ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ተደራጅቶ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እንዲሰጥ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ተኮር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የጎልማሶች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ጎልማሳው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የራሱን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ሕይወት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አንዲቀይር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በሀገሪቱ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ትርጉም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አስተዋጽዖ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እንዲያበረክት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ተቃኝቶ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የትምሀርት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ጥራትን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የሚዘጋጀው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የ21ኛው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ዘመን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ክህሎትን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ዕውቀት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ያካተት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ችግር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ፈቺና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ተመራማሪ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እንዲገነቡና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ለሀገራቸው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የሚተጉ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መምህራን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በተሻለ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ችሎታና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ምግባር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የታነፁ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በዕውቀት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በክህሎት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ምግባር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የሚቀርፁ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የሚገባቸውን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ሞያዊ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እንዲያገኙ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የመምህራን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በማሻሻል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የቴክኒክና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ሞያ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ትምሀርና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ሥልጠና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የኢንዱስትሪውን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የሠለጠነ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ፍላጎት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ለመሙላት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በሚያስችል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አንዲደራጅ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ለቴክኖሎጂ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ሽግግር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ከፍተኛ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ሚና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እንዲጫወቱ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ከፍተኛ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ከኢንዱስትሪው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የምርምር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ፍላጎት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ትሥሥርና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አግባብነት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4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991600" cy="57573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የከፍተኛ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ከማስተማር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ባሻገር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ጥናትና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ምርምር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የማኅበረሰብ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በማተኮር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ለኅብረተሰቡ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ችግር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መፍትሔ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የሚሰጡ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ተልዕኳቸውን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እንዲወጡ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4.2.1.7.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በዕለት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ተዕለት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የመማር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ማስተማር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የምርምር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ዕይታዎች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በእኩል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መድረክ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አግኝተው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በነፃነት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የሚንሸራሸሩባቸው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4.2.1.8.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ምግባርና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አብሮነትን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በማሳደግና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በማስፋትና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በማስረፅ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ምግባር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የታነፃ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ወዳድ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በማፍራት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ረገድ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የሚጫወተው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ሚና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እጅግ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የላቀ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ይረዳል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ፍቅርን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የሚያፀና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ገብነትን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የተላበሰ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መፍጠሪያ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ተደርጎ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እንዲቀረፅ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4.2.1.9.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በአንደኛ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በመካከለኛ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የትምህርት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ቋንቋ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ብዝኃ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ልሳን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የሚያደርግ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ብዝኃ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ልሳንነቱ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የምንገነባውን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ታሳቢ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መለኩ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ከክልሎቸ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በሚጣጣም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4.2.2.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መከላከልን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መሠረተ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ያረገ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የጤና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ሠርዓት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መዘርጋ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 4.2.2.1.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በዋናነት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በሽታን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በመከላከል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ጥበቃ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እንዲዘረጋ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በተጨማሪም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አክሞ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የማዳን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ዐቅምን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በዘላቂነት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ለማሳደግ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ቴክኖሎጂ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ቅድሚያ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ይሰጣል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11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4.2.2.2.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ለእናቶችና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ህፃናት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ክብካቤ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በመስጠት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ጎጂ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ባህላዊ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ድርጊቶች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እንዲወገዱ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አጠቃላይ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የሴቶችን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ከቅድመ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ወሊድ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እስከ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ድኅረ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ወሊድ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ድረስ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በአቅራቢያቸው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እንዲያገኙ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በዝቅተኛ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የኑሮ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ታሳቢ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የነጻ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ሕክምና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የሚሰጥበት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አሠራር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እንዲዘረጋ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፡፡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ከዚህም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በተጨማሪ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መድኅን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ሽፋን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እንዲዳረስ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አሠራርን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በማዘመን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የጠበቀ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የጤና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መድኅን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ሽፋን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4.2.2.4.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ቁጥሩ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ከማኅበራዊና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ተመጣጥኖ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አንዲሄድ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ጤናማ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የሚስችል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በፍላጎት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የቤተሰብ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ምጣኔ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ፐሮግራሞች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እንዲዘረጉ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4.2.2.5.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የሕክምና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ባለሞያዎች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ፍልሰትን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በተለይም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ከገጠር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ከተማ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የሚደረግ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የባለሞያዎችን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ፍልሰት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ለመቀነስ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በገጠር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የሚሰሩ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ባለሞያዎችን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ልዩ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ጥቅምን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ይሰጣል</a:t>
            </a:r>
            <a:r>
              <a:rPr lang="en-GB" dirty="0">
                <a:solidFill>
                  <a:srgbClr val="00B0F0"/>
                </a:solidFill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4.2.2.6.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የሕክምና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ቁሳቀሶች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እንዲመረቱ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የሚደረግበት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እንዲፈጠር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31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915400" cy="54525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4.2.2.7.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የባህል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ሕክምና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እንዲዘምን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ልዩ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ሰጥቶ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ከዘመናዊ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ሕክምና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እንዲደጋገፍና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በጥናትና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ምርምር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እንዲልቅ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4.2.3.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የሀገራችንን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ያገናዘበ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ጥበቃ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መዘርጋት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4.2.3.1.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ለችግር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ተጋላጭ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የሆኑ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የኅብረተሰብ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ክፍሎችን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ለመደገፍ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የሀገራችን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ዕድገትና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ያገናዘበ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አካታችና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ጥራታቸውን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የጠበቁ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የማኅበራዊ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ዋስትና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ሥርአቶችን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እንዲዘረጋ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4.2.3.2.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የአካል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ጉዳተኞችን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ሁለንተናዊ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መብት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ክብርና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ከደኅንነት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ለማስጠበቅ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በሁሉም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የሕይወት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ዘርፎች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ተሳትፏቸውንና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ተጠቃሚነታቸውን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በሙሉ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ቁርጠኝነት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4.2.3.3.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አሠሪና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ሠራተኛ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በሥራ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ቦታ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ጤናማ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እንዲኖራቸው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የስራ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ቦታዎች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ምቹና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ጤናማ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የኢንዱስትሪ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እንዲሰፍን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ለማድረግ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4.2.4.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የሴቶችንና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ወጣቶች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የፖለቲካና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ተሳትፎና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ማጎልበት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4.2.4.1.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የሴቶችና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ወጣቶች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ፍትሀዊ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ውክልናና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ተሳትፎ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የስራ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ዕድል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የብድር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አቅርቦት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የመሬት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ባለቤትነት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የመኖሪያ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ቤት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ለእኩል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ሥራ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እኩል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ክፍያ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እንዲያገኙ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ፓረቲያችን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4.2.5.4.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ኪነ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ጥበብ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የማኅበረሰቡን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ጠቃሚ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ዕሴቶች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ለማጎልበት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ተገቢውን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ሚና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እንዲወጣ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የኢትዮጵያ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ብሔር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ብሔረሰቦችና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ኪነ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ጥበባዊ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ሀብት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በትምህርትና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ሥልጠና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እንዲታገዝ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የኪነ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ጥበብ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ተቋማትና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ማዕከላት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ተስፋፍተው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ለሀገር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እንዲውሉ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sz="200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7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sz="2000" dirty="0" smtClean="0">
              <a:latin typeface="Power Geez Unicode1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207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4.2.4.2.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አጠቃላይ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እንቅስቃሴዎቻችን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ወጣቱን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ማዕከል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ወጣቶች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ንቁና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ገብነትን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የተላበሱ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ከሱስና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ከጥፋት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የራቁ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4.2.4.3.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ሥምሪት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ታግዞ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ለተገቢ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አገልግሎት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ተገቢ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እንዲያገኙ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ክትትል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ድርድር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ደኅንነት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ብዝኃነታችንን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ማዕከል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የባህልና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ቅርስ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4.2.5.1.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ብሔር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ብሔረሰቦችና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ቋንቋዎች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አደንዲያድጉና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እንዲጎለብቱ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አስተዳደራዊ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ተግባራዊ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ተጨማሪ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የፌደራል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ቋንቋዎች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እንዲውሉ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4.2.5.2.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የኢትዮጵያዊ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ዕሴቶችና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ባህሎች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አንዲጎለብቱ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ታሪካዊ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ቅርሶቻችን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የሚዳስስም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ሆነ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የማይዳሰሱ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ባህላዊና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ትውፊታዊ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ቅርሶቻችን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ተገቢው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ክብርና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ተሰጥቷቸው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ከአደጋ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ተጠብቀው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፤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መሣሪያ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እንዲያገለግሉ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ለመጪው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አንዲተላለፉ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4.2.5.3.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ስፖርት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መቀራረብን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ይረዳል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ስፖርት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መርሕ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ወንድማማቸነት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ለማጠናከር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ስፖርት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የቀጠለ</a:t>
            </a:r>
            <a:r>
              <a:rPr lang="en-GB" dirty="0" smtClean="0"/>
              <a:t>------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6049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ከዘመናዊ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የፖለቲካ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ጨዋታ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ሕግጋት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ጋር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ተናቦ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የሚሄድ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የዕይታ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ለውጥ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በአጭር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ጊዜ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በማካሄድ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እየተለወጠ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ካለው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ምኅዳር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ጋር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መዋጀት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ካልቻለ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እንደ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ድርጅት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ብቻ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ሳይሆን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እንደ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ሀገርም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ከፍተኛ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ጥፋትን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ሊያስከትል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የሚችል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የቆሞ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ቀርነት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አዙሪት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ውስጥ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መዘፈቃችን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አይቀርም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በጥቅሉ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በኢሕአዴግ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አመራር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በቆየችባቸው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ዓመታት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የነበሩ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ፖለቲካዊ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ኢኮኖሚያዊ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ማኅበራዊ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ዲፕሎማሲያዊ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ድሎችን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ጠብቆ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ማስፋት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ጉድለቶችን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ነቅሶ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በማውጣት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ያለማወላወል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ማረም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የዛሬውንና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የመጪውን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ትውልድ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ጥቅምና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ፍላጎት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ማስከበር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ያስፈልጋል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ሆኖም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ግን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በቀድሞ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ኢሕአዴግ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ቅርፅና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ይዘት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እነዚህን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ድሎች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ጠብቆ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ማስፋት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ስሕተቶችን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ማረም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የመጭውን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ትውልድ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ጥቅም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በተሟላ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መልኩ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ማስከበር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አይቻልም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 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በመሆኑም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የኢሕአዴግ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አባል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ድርጅቶች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አጋር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በሚል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ሲጠሩ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የነበሩ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የፖለቲካ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ድርጅቶችን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በማካተት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አቃፊ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የፖለቲካና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የኢኮኖሚ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ሥርዓት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የሚገነባ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‹‹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የብልጽግና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››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የሚሰኝ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ኅብረ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ማቋቋም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አስፈልጓል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endParaRPr lang="en-GB" sz="1400" b="0" dirty="0">
              <a:latin typeface="Power Geez Unicode1" pitchFamily="2" charset="0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18288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600" b="1" dirty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>
                <a:latin typeface="Power Geez Unicode1"/>
                <a:ea typeface="Calibri"/>
                <a:cs typeface="Times New Roman"/>
              </a:rPr>
            </a:br>
            <a:r>
              <a:rPr lang="en-GB" sz="600" b="1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600" b="1" dirty="0" smtClean="0">
                <a:latin typeface="Power Geez Unicode1"/>
                <a:ea typeface="Calibri"/>
                <a:cs typeface="Times New Roman"/>
              </a:rPr>
            </a:br>
            <a:r>
              <a:rPr lang="en-GB" sz="3200" b="1" dirty="0" err="1" smtClean="0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sz="3200" b="1" dirty="0" smtClean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3200" b="1" dirty="0" err="1">
                <a:latin typeface="Power Geez Unicode1"/>
                <a:ea typeface="Calibri"/>
                <a:cs typeface="Times New Roman"/>
              </a:rPr>
              <a:t>አምስት</a:t>
            </a:r>
            <a:r>
              <a:rPr lang="en-GB" sz="3200" b="1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/>
            </a:r>
            <a:br>
              <a:rPr lang="en-GB" sz="2400" dirty="0">
                <a:latin typeface="Calibri"/>
                <a:ea typeface="Calibri"/>
                <a:cs typeface="Times New Roman"/>
              </a:rPr>
            </a:b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5.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1500" dirty="0">
                <a:latin typeface="Calibri"/>
                <a:ea typeface="Calibri"/>
                <a:cs typeface="Times New Roman"/>
              </a:rPr>
              <a:t/>
            </a:r>
            <a:br>
              <a:rPr lang="en-GB" sz="11500" dirty="0">
                <a:latin typeface="Calibri"/>
                <a:ea typeface="Calibri"/>
                <a:cs typeface="Times New Roman"/>
              </a:rPr>
            </a:br>
            <a:endParaRPr lang="en-GB" sz="1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፡-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ማዕከል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የተነጠለ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አድርጎ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አይመለከትም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ይልቁንም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ውስጥ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ፖለቲካዊ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ለውጦች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ነፀብራቅ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ሆኖ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ያልዘነጋ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ግንኙነታችንም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የዴሞክራሲያዊት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ኢትዮጵያ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ግንባታን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የሚያጎናጽፍ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በማጎናፀፍ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የሚያጠናክር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ይሆናል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 5.2.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የሚያረጋግጥ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5.2.1.1.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ዓይነተኛ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መገለጫ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እነደሆነ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ይገነዘባል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በየትኛም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ሊያስጠብቅ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ይተገብራል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31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10600" cy="55287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5.2.1.2.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የስራ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የተሻለ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የሚሆኑበት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መብቶቻቸውና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የሚጠበቅበት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ከቀጣሪ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መንግሥታት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ስምምነት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እንዲመቻች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5.2.1.3.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ገጽታና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የወደፊት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ብሩህ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ተስፋ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ለውጭው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የሚያስተዋውቁ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5.2.1.4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.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የፓን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-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አፍሪካኒዝም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የሆነችው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መላው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ጥቁር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የሚያከብሩትና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የሚያምኑትን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ፓን-አፍሪካኒዝምን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የሚያጠናክር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መተግበር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ይኖርባታል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5.2.2.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ለትብብርና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ለጋራ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በመስጠት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አጋሮቻችንን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5.2.2.1.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ፖሊሲና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ትግበራ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ትበብርን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ሉዓላዊነትን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በማስከበር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በማክበር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የተመሠረተ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እንዳበት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በፉክክር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በመቀናቀን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ከሚመጣ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አንጻራዊ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ይልቅ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ከውስጣዊ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ፍላጎታችን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የሚመነጭ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የሚያስቀደም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በመከተል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አጋሮቻችን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ለማስፋትና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ለማጠናከር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አበክሮ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37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458200" cy="54525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5.2.2.2.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ከየትኛም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ዋልታ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ዲፕሎማሲያዊ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ሳንይዝ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በዋልታዎች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መካከል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ዲፕሎማሲያዊ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ሚዛንን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ጥቅማችንን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ለማስከበር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የብዙዮሽ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ትብብር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ተሰሚነትን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መጨመር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ፖሊሲያዊ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ማስከበር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5.2.3.1.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የፖሊሲ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ነጻነታችንንና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ሉዓላዊነታችንን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ባስጠበቀ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የባለ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ብዙዮሽ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ትብብርን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ለማጠናከር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ሥራዎች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5.2.4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.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ለጎረቤት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ሀገራት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በመስጠት</a:t>
            </a:r>
            <a:r>
              <a:rPr lang="en-GB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5.2.4.1.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ከጎረቤት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በመተባበርና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የተመሰረተ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አካቢያዊ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5.2.4.2.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በቀጠናው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ካሉ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ጥቅሞቻችንን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የልማት፣የኢኮኖሚ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ትሥሥር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እንዲፈጠር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በትብብር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በቀስ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እያደገ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የሚሄድ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ቀጣናዊ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ትሥሥር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አስፋለጊውን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5.2.4.3.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ከጎረቤቶቻችን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በሚያገናኙን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የተፈጥሮ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ሀብቶች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በጋራና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ፍትሐዊ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መርሕ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ለማስከበር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44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latin typeface="Power Geez Unicode1" pitchFamily="2" charset="0"/>
              </a:rPr>
              <a:t>የቀጠለ</a:t>
            </a:r>
            <a:r>
              <a:rPr lang="en-GB" dirty="0"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610600" cy="55287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በአካባቢያችን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ካሉ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የተሻለ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የወደብ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በሚያረጋግጥ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አካባቢያዊ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ትብብሮች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በመስጠት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እንዲሠራ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5.2.5.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የኢትዮጵያውያንና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ተሳትፎ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ማሳደግ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5.2.5.1.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ከሀገራቸው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የተለየ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ቁርኝት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በውጪ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የሚኖሩ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ኢትዮያውያን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ፓለቲካዊ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የተነጠሉ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እንዳይሆኑና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ያመቻቻል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5.2.5.2.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የሚኖሩ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ባለቤት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ከሚደረገው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ባሻገር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በየሚኖሩበት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የኢትዮጵያ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አምባሳደሮች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አንዲሆኑ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በማበረታታት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ይሰራል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5.2.6.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የሚያስጠብቅ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የመፈፀም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5.2.6.1.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የኢትዮጵያን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ታሪክ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የዜጎቿን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ተስፋዋን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የሚያንፀባርቅ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ስምምነት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ክብራችንን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ጥቅማችንን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የሚያስጠብቅ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የተቀናጀ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የተማከለ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ፓሊሲና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ትግበራ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ይደረጋል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04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የቀጠለ</a:t>
            </a:r>
            <a:r>
              <a:rPr lang="en-GB" dirty="0" smtClean="0"/>
              <a:t>-----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4525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5.2.6.2.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ማስፈፀሚያ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ዐቅማችን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ያደርጋል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ግንኙነትና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ዲፕሎማሲ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ተሰጥቶ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5.2.6.3.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ሉዓላዊነትየማስጠበቅ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የሚመለስ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ባለመሆኑ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ሳይደፈርስ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የመግታት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ዐቅም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ጠንካራ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ዘመናዊና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ወታደራዊ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ኃይል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5.2.6.4.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ዲፕሎማሲን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በመተግበር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የትብብር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ዘርፎችን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ቅድሚያ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ሰጥቶ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በዚህም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ተኮር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ለሕዝብ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(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ፐብሊክ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)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ዲፕሎማሲ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ፓሊሲ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ዋነኛ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መተግበሪያ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ስትራቴጂዎች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እንዲሠራባቸው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ይሰጣል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 </a:t>
            </a:r>
            <a:endParaRPr lang="en-GB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1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6172200" cy="588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7"/>
          <p:cNvSpPr txBox="1"/>
          <p:nvPr/>
        </p:nvSpPr>
        <p:spPr>
          <a:xfrm>
            <a:off x="381000" y="3810000"/>
            <a:ext cx="369570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algn="dist"/>
            <a:r>
              <a:rPr lang="en-US" altLang="zh-CN" sz="4400" b="1" kern="0" dirty="0" err="1" smtClean="0">
                <a:solidFill>
                  <a:srgbClr val="00B050"/>
                </a:solidFill>
                <a:latin typeface="Power Geez Unicode1" pitchFamily="2" charset="0"/>
              </a:rPr>
              <a:t>አመሰግናለሁ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Power Geez Unicode1" pitchFamily="2" charset="0"/>
              </a:rPr>
              <a:t>!</a:t>
            </a:r>
            <a:endParaRPr lang="en-US" altLang="zh-CN" sz="4400" b="1" kern="0" dirty="0">
              <a:solidFill>
                <a:srgbClr val="00B050"/>
              </a:solidFill>
              <a:latin typeface="Power Geez Unicode1" pitchFamily="2" charset="0"/>
            </a:endParaRPr>
          </a:p>
        </p:txBody>
      </p:sp>
      <p:pic>
        <p:nvPicPr>
          <p:cNvPr id="6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6858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20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000" dirty="0" smtClean="0">
                <a:latin typeface="Power Geez Unicode1"/>
                <a:ea typeface="Calibri"/>
                <a:cs typeface="Times New Roman"/>
              </a:rPr>
              <a:t/>
            </a:r>
            <a:br>
              <a:rPr lang="en-GB" sz="2000" dirty="0" smtClean="0">
                <a:latin typeface="Power Geez Unicode1"/>
                <a:ea typeface="Calibri"/>
                <a:cs typeface="Times New Roman"/>
              </a:rPr>
            </a:br>
            <a:r>
              <a:rPr lang="en-GB" b="1" dirty="0" err="1" smtClean="0"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b="1" dirty="0" smtClean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1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/>
            </a:r>
            <a:br>
              <a:rPr lang="en-GB" sz="1800" dirty="0">
                <a:latin typeface="Calibri"/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10600" cy="52239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1.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የብልጽግና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ዓላማና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መለያ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ዕሴቶች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ሀገራችንን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የሚመለከትበት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የዕይታ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ማዕቀፍ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በጥቅሉ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የነበረውን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ጠንካራ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መሠረት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በማስጠበቅ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ውስንነቶችን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በማረም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ሁለንተናዊ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የብልጽግና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ምዕራፍ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መክፈት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ነው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ይህን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የዕይታ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ማዕቀፍ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ወደ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መሬት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ለማውረድ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ይቻል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ዘንድም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በተለያዩ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ቡድኖች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መደቦች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፤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ማንነቶች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ወዘተ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የሚስተዋሉ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ዋልታ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ረገጥ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አስተሳሰቦች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ይልቅ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የሀገራችንን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ተጨባጭ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ችግሮች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የሚፈታ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ሕዝቡን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የሚጠቅም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በስምምነት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ውጤት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የሚያተኩር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እንዲሁም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ከርዕዮተ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ዓለም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ጥገኝነትና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እሥረኝነት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የተላቀቀ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የመካከለኛው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መሥመርን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ተመራጭ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ያደርጋል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 ‹‹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ሀገራችን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ለሁላችንም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ትበቃለች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››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ጽኑ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ሐሳብ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በመያዝና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የዕጦት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አስተሳሰብን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በመሻገር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ለሁሉም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ዜጎች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የምትሆንና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ሁሉም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በኩራትና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በምቾት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የሚኖርባት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የበለጸገች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ኢትዮጵያን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ለመፍጠር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ትግል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ያደርጋል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፡፡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ይህንን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ዓላማ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የሚፃረሩ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በግራም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በቀኝ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የተሰለፉ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አፍራሽ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አስተሳሰቦችንና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ተግባሮችን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ሁሉ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በጽኑ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 pitchFamily="2" charset="0"/>
                <a:ea typeface="Calibri"/>
                <a:cs typeface="Times New Roman"/>
              </a:rPr>
              <a:t>ይታገላል</a:t>
            </a:r>
            <a:r>
              <a:rPr lang="en-GB" b="0" dirty="0">
                <a:latin typeface="Power Geez Unicode1" pitchFamily="2" charset="0"/>
                <a:ea typeface="Calibri"/>
                <a:cs typeface="Times New Roman"/>
              </a:rPr>
              <a:t>። </a:t>
            </a:r>
            <a:endParaRPr lang="en-GB" sz="1400" b="0" dirty="0">
              <a:latin typeface="Power Geez Unicode1" pitchFamily="2" charset="0"/>
              <a:ea typeface="Calibri"/>
              <a:cs typeface="Times New Roman"/>
            </a:endParaRPr>
          </a:p>
          <a:p>
            <a:endParaRPr lang="en-GB" b="0" dirty="0">
              <a:latin typeface="Power Geez Unicode1" pitchFamily="2" charset="0"/>
            </a:endParaRPr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10600" cy="552877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1.1.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፡-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‹‹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የበለጸገች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ኢትዮጵያን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እውን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ማድረግ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››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ስንል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ፈርጀ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ትርጓሜን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አዝሎ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ፖለቲካ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ገጽታ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800" dirty="0" err="1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sz="1800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ፍላጎቶች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በተገቢና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በዘላቂነት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ለማሟላት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ፈጣን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ሁለንተናዊ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በማስመዝገብ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ዓለም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አቀፋዊ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ተወዳዳሪነትን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 err="1">
                <a:latin typeface="Power Geez Unicode1"/>
                <a:ea typeface="Calibri"/>
                <a:cs typeface="Times New Roman"/>
              </a:rPr>
              <a:t>ፍትሀዊ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የህዝቦችን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ድህነትና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ኋላ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ቀርነትን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ለመቅረፍ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መቻልን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ያካተተ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sz="1800" dirty="0" err="1" smtClean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sz="1800" dirty="0" smtClean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sz="18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ስንል</a:t>
            </a:r>
            <a:r>
              <a:rPr lang="en-GB" sz="18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ለዴሞክራሲ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ማበብ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አስፈላጊ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ተቋማትን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እኩልነት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ተረጋግጦ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ኢትዮጵውያን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ሰብአዊና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ዴሞክሲያዊ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መብቶቻቸው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ተከብረውላቸው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የሚኖሩባትን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አንድነቷ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የተረጋገጠ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ፌደራላዊት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ዴሞክራሲያዊት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ጽኑ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ማቆም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Power Geez Unicode1" pitchFamily="2" charset="0"/>
              </a:rPr>
              <a:t>የቀጠለ</a:t>
            </a:r>
            <a:r>
              <a:rPr lang="en-GB" dirty="0">
                <a:solidFill>
                  <a:srgbClr val="000000"/>
                </a:solidFill>
                <a:latin typeface="Power Geez Unicode1" pitchFamily="2" charset="0"/>
              </a:rPr>
              <a:t>--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10600" cy="54525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sz="18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sz="180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ባህሎችን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በማዳበር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በሥነ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ምግባር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የታነፀ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ትውልድ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ማፍራት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በአካልና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በአዕምሮ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የዳበረ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ጤናማ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ከአስስከፊ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ችግር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የተጠበቀ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መካከል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አዎንታዊ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ሁለንተናዊ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dirty="0">
                <a:latin typeface="Power Geez Unicode1"/>
                <a:ea typeface="Calibri"/>
                <a:cs typeface="Times New Roman"/>
              </a:rPr>
              <a:t>1.2.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መለያ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ዕሴቶቻችን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ዕሴቶቻችን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ቅድሚያ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የምንሰጣቸውና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የምንታገልገላቸው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የመድረሻ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መንገዳችንን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አመልካቾች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ናቸው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በምንጓዝበት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በሚገጥሙን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የተለያዩ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አጣብቂኞች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ቅድሚያ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የምንሰጠው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ለእነዚህ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ዕሴታቻችን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ይሆናል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1.2.1.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ዋነኛ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ሀገራዊነቱ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የተጠበቀ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የፓለቲካና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ማኅበረሰብ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ስንል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የብሔር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የሃይማኖት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ወይም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ሌላ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ማንነቶችን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ያቀፈና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ማንንም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ያላገለለ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ማኅበረሰብ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ማለታችን</a:t>
            </a:r>
            <a:r>
              <a:rPr lang="en-GB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በሁሉ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በብዝኃ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ልሳንነት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አሳታፊነት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ሊገለጽ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ብዝኃነትን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እነደ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ፀጋ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የሚመለከት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ብሔር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ብሔረሰቦችና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ሕዝቦች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ዕውቅና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የሚሰጥ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የታሪክ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ትሥሥር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ተመሳሳይ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አሁናዊ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ተስፋ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በመነሳት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ጠንካራ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ትብብር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ሊኖራቸው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ይገባል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      </a:t>
            </a:r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10600" cy="53763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sz="1800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sz="1800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አንድነት</a:t>
            </a:r>
            <a:r>
              <a:rPr lang="en-GB" sz="1800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የምንሆንበት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ለጋራ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ግብና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የምንደመርበት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ቀመር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በብዝኃነታችን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ደምቀን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በአንድነታችን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በርትተን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ወደፊት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የምንራመድበት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የውበትና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የጥንካሬያችን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ምንጭ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ከሰፈነ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ሰብአዊ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ከጎለበተ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ከመጣ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እንደ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የመቀጠል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ተስፋችንን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ይለመልማል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”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በኅብረት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እንበለጽጋለን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“ ፤ ”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በልጽገንም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በኅብረት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እንኖራለን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“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በሚል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መርሕ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በከፍተኛ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ይሠራል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>
                <a:latin typeface="Power Geez Unicode1"/>
                <a:ea typeface="Calibri"/>
                <a:cs typeface="Times New Roman"/>
              </a:rPr>
              <a:t>1.2.2. </a:t>
            </a:r>
            <a:r>
              <a:rPr lang="en-GB" sz="1800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sz="180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ስንል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ልታስጠብቅላቸው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የሚገቡ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በዜግነታቸው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ሊያገኙ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የሚገባቸውን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በሀገራቸው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ለመመካት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የሚያስችላቸውን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ሁኔታ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ማለታችን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ስንል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ኢትዮጵያውያንን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በእኩል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ዓይን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የሚያይና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የሚዳኝ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ኢትዮጵያዊ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ፊትና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በእኩል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የሚታይበትና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በፍትሐዊ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መልኩ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ተጠቃሚ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የሚሆኑበት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የብዙኃንም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ሆነ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አነስተኛ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ቁጥር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ብሔሮች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የሚከበርበት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ሰው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በሰውነቱ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በእኩል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የሚታይበት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ከበደልና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ጭቆና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የሚሆንበት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በዋና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ዋና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የሀገሪቱ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ጉዳዮች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በውሳኔ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ተሳታፊ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የሚሆንበት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እንዲሁም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የሀብት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የሥልጣንና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የምርት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ክፍፍሉ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ርቱዕና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አግባብ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ለኅሊና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የማይቆረቁር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የሆነበት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የፖለቲካዊ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መፍጠር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ማለታችን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0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>
                <a:latin typeface="Power Geez Unicode1" pitchFamily="2" charset="0"/>
              </a:rPr>
              <a:t>የቀጠለ</a:t>
            </a:r>
            <a:r>
              <a:rPr lang="en-GB" dirty="0" smtClean="0">
                <a:latin typeface="Power Geez Unicode1" pitchFamily="2" charset="0"/>
              </a:rPr>
              <a:t>---</a:t>
            </a:r>
            <a:endParaRPr lang="en-GB" dirty="0"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86800" cy="56049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የዜጎች</a:t>
            </a:r>
            <a:r>
              <a:rPr lang="en-GB" sz="1800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ክብር</a:t>
            </a:r>
            <a:r>
              <a:rPr lang="en-GB" sz="1800" dirty="0">
                <a:solidFill>
                  <a:srgbClr val="FF0000"/>
                </a:solidFill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የግለሰብና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የቡድኖች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እኩልነት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ሉዓላዊነትን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አቅፎ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በግለሰብ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በማኅበረሰብ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ደረጃ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የሚታይ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በመሆኑም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በሀገራችን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የሕግ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የበላይትን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በማስፈን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ሐቀኛ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የፍትሕ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ሥርዓት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በመገንባት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መሠረታዊ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ስብአዊ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በማክበር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ፍትሕን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በማረጋገጥ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የማኅበረሰባችንን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ሰላምና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ደኅንነት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የሚያስቀድም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የኢኮኖሚ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ዕድገትን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በማሳለጥና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ሁሉን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አቀፍ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ብልጽግናን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በማምጣት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ሰብአዊ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ማኅበረሰባዊ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ክብርን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ለማስጠበቅ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ይታገላል</a:t>
            </a:r>
            <a:r>
              <a:rPr lang="en-GB" dirty="0" smtClean="0">
                <a:latin typeface="Power Geez Unicode1"/>
                <a:ea typeface="Calibri"/>
                <a:cs typeface="Times New Roman"/>
              </a:rPr>
              <a:t>፡፡</a:t>
            </a:r>
            <a:endParaRPr lang="en-GB" sz="1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1.2.3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. </a:t>
            </a:r>
            <a:r>
              <a:rPr lang="en-GB" sz="1800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ነጻነት</a:t>
            </a:r>
            <a:r>
              <a:rPr lang="en-GB" sz="1800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ዕሴቶች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ዜጎች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የራሳቸውን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የህይወት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ርዕይ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የመምረጥና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በመረጡት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መንገድም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የመኖር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መብታቸው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እንዲረጋገጥላቸው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ማድረግ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 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በኩል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ማኅበራዊ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እሴቶችን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ጥቅሞችን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እያስጠበቅን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በሌላ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በኩል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ደግሞ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ሰው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የፈለገውን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እንዲያነብ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እንዲያደምጥ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እንዲሞክር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እንዲያምንን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እንዲክድ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እንዲያመልክ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፤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እንዲሰብክ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እንዲጽፍ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ሐሳቡን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እንዲያሠራጭ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ከፈለገው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ጋር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እንዲሰባሰብና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እንዲደራጅ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ካላገኘ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ብቁና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መልካም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ኅብረተሰብ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ሊፈጠር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አይችልም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በመሆኑም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የሀገራችንን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ፖለቲካዊና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ኢኮኖሚያዊ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ችግሮች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በዘላቂነት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ለመፍታትና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የዜጎችን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ሁለንተናዊ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ተሳትፎ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ለማሳደግ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ይቻል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ዘንድ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ነጻነትን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አንዱ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ዕሴቱ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አድርጎ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dirty="0" err="1">
                <a:latin typeface="Power Geez Unicode1"/>
                <a:ea typeface="Calibri"/>
                <a:cs typeface="Times New Roman"/>
              </a:rPr>
              <a:t>ይንቀሳቀሳል</a:t>
            </a:r>
            <a:r>
              <a:rPr lang="en-GB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3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200"/>
            <a:ext cx="7520940" cy="1219200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GB" sz="2400" b="1" dirty="0" err="1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ክፍል</a:t>
            </a:r>
            <a:r>
              <a:rPr lang="en-GB" sz="2400" b="1" dirty="0" smtClean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b="1" dirty="0" err="1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ሁለት</a:t>
            </a:r>
            <a:r>
              <a:rPr lang="en-GB" sz="2400" b="1" dirty="0">
                <a:solidFill>
                  <a:srgbClr val="00B05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dirty="0">
                <a:latin typeface="Calibri"/>
                <a:ea typeface="Calibri"/>
                <a:cs typeface="Times New Roman"/>
              </a:rPr>
              <a:t/>
            </a:r>
            <a:br>
              <a:rPr lang="en-GB" sz="1800" dirty="0">
                <a:latin typeface="Calibri"/>
                <a:ea typeface="Calibri"/>
                <a:cs typeface="Times New Roman"/>
              </a:rPr>
            </a:br>
            <a:r>
              <a:rPr lang="en-GB" sz="2400" b="1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2. </a:t>
            </a:r>
            <a:r>
              <a:rPr lang="en-GB" sz="2400" b="1" dirty="0" err="1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sz="2400" b="1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sz="1800" b="0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2.1. </a:t>
            </a:r>
            <a:r>
              <a:rPr lang="en-GB" sz="1800" b="0" dirty="0" err="1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sz="1800" b="0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b="0" dirty="0" err="1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sz="1800" b="0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b="0" dirty="0" err="1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sz="1800" b="0" dirty="0">
                <a:solidFill>
                  <a:srgbClr val="0070C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፡-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ጠንካራና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ቅቡልነት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ዘላቂ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መንግሥት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የብልጽግና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ፓርቲ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የፖለቲካ</a:t>
            </a:r>
            <a:r>
              <a:rPr lang="en-GB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ዋነኛ</a:t>
            </a:r>
            <a:r>
              <a:rPr lang="en-GB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ዓላማ</a:t>
            </a:r>
            <a:r>
              <a:rPr lang="en-GB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ጠንካራና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ቅቡልነት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ያለው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የብሔር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ማንነትን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አንድነትን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ሚዛን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የጠበቀ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መንግሥት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ነው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ከጠንካራ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መንግስት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ግንባታ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አንጻር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ሕዝብ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ከቀጥተኛ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የህልውና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አደጋ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ተጠብቆ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የልማት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የእኩልነት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የነጻነት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ፍላጎቶቹ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እንዲሟላለት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የሚያስችል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ነጻ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ገለልተኛና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ብቃትን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መሠረት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ያደረገ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ተቋማዊ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አደረጃጀት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መገንባት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ያስፈልጋል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ብሎ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፡፡ 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በመሆኑም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መንግሥቱን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ቅቡልነት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በሚጨምሩና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መግባባትን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በሚያመጡ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፣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የሕዝቦችን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ግንኙነት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በሚያሳልጡ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የዕርቅ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መንፈስ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በሚያጎለብቱ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ፖለቲካዊ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እርምጃዎች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ትኩረት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አድረጎ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ይንቀሳቀሳል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 </a:t>
            </a:r>
            <a:endParaRPr lang="en-GB" sz="1400" b="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ፓርቲያችን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መንግሥት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ግንባታችን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ኅብረ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ማንነትን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የተላበሰና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ብዝሃነትን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የሚያንጸባርቅ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መሆን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አንዳለበት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ያምናል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፡፡</a:t>
            </a:r>
            <a:endParaRPr lang="en-GB" sz="1400" b="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0" dirty="0">
                <a:latin typeface="Power Geez Unicode1"/>
                <a:ea typeface="Calibri"/>
                <a:cs typeface="Times New Roman"/>
              </a:rPr>
              <a:t> 2.2. </a:t>
            </a:r>
            <a:r>
              <a:rPr lang="en-GB" sz="1800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የፓለቲካ</a:t>
            </a:r>
            <a:r>
              <a:rPr lang="en-GB" sz="1800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ፕሮግራም</a:t>
            </a:r>
            <a:r>
              <a:rPr lang="en-GB" sz="1800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r>
              <a:rPr lang="en-GB" sz="1800" b="0" dirty="0" err="1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ግቦች</a:t>
            </a:r>
            <a:r>
              <a:rPr lang="en-GB" sz="1800" b="0" dirty="0">
                <a:solidFill>
                  <a:srgbClr val="7030A0"/>
                </a:solidFill>
                <a:latin typeface="Power Geez Unicode1"/>
                <a:ea typeface="Calibri"/>
                <a:cs typeface="Times New Roman"/>
              </a:rPr>
              <a:t> </a:t>
            </a:r>
            <a:endParaRPr lang="en-GB" sz="1400" b="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GB" b="0" dirty="0">
                <a:latin typeface="Power Geez Unicode1"/>
                <a:ea typeface="Calibri"/>
                <a:cs typeface="Times New Roman"/>
              </a:rPr>
              <a:t>2.2.1. 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ጠንካራ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እና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ቅቡል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ሀገረ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መንግስት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በጽኑ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መሰረት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ላይ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ለመገንባት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የሚያስችል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ሀገራዊ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መግባባት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r>
              <a:rPr lang="en-GB" b="0" dirty="0" err="1">
                <a:latin typeface="Power Geez Unicode1"/>
                <a:ea typeface="Calibri"/>
                <a:cs typeface="Times New Roman"/>
              </a:rPr>
              <a:t>መፍጠር</a:t>
            </a:r>
            <a:r>
              <a:rPr lang="en-GB" b="0" dirty="0">
                <a:latin typeface="Power Geez Unicode1"/>
                <a:ea typeface="Calibri"/>
                <a:cs typeface="Times New Roman"/>
              </a:rPr>
              <a:t> </a:t>
            </a:r>
            <a:endParaRPr lang="en-GB" sz="1400" b="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34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483</TotalTime>
  <Words>4382</Words>
  <Application>Microsoft Office PowerPoint</Application>
  <PresentationFormat>On-screen Show (4:3)</PresentationFormat>
  <Paragraphs>175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Franklin Gothic Book</vt:lpstr>
      <vt:lpstr>宋体</vt:lpstr>
      <vt:lpstr>Tunga</vt:lpstr>
      <vt:lpstr>Wingdings</vt:lpstr>
      <vt:lpstr>Times New Roman</vt:lpstr>
      <vt:lpstr>Power Geez Unicode1</vt:lpstr>
      <vt:lpstr>Ebrima</vt:lpstr>
      <vt:lpstr>Franklin Gothic Medium</vt:lpstr>
      <vt:lpstr>Nyala</vt:lpstr>
      <vt:lpstr>Calibri</vt:lpstr>
      <vt:lpstr>Angles</vt:lpstr>
      <vt:lpstr>PowerPoint Presentation</vt:lpstr>
      <vt:lpstr> መግቢያ </vt:lpstr>
      <vt:lpstr>የቀጠለ------</vt:lpstr>
      <vt:lpstr>  ክፍል አንድ </vt:lpstr>
      <vt:lpstr>የቀጠለ------</vt:lpstr>
      <vt:lpstr>የቀጠለ--</vt:lpstr>
      <vt:lpstr>       የቀጠለ----</vt:lpstr>
      <vt:lpstr>የቀጠለ---</vt:lpstr>
      <vt:lpstr>ክፍል ሁለት  2. የፖለቲካ ፕሮግራም</vt:lpstr>
      <vt:lpstr>የቀጠለ-----</vt:lpstr>
      <vt:lpstr>የቀጠለ---</vt:lpstr>
      <vt:lpstr>የቀጠለ---</vt:lpstr>
      <vt:lpstr>የቀጠለ-----</vt:lpstr>
      <vt:lpstr>የቀጠለ--</vt:lpstr>
      <vt:lpstr>የቀጠለ-----</vt:lpstr>
      <vt:lpstr>የቀጠለ------</vt:lpstr>
      <vt:lpstr> ክፍል ሦስት  3. የኢኮኖሚ ፕሮግራም</vt:lpstr>
      <vt:lpstr>3.2. የኢኮኖሚ ፕሮግራም ግቦች  3.2.1. የብዝኃ ዘርፍ የኢኮኖሚ መዋቅር መገንባት   </vt:lpstr>
      <vt:lpstr>የቀጠለ-----</vt:lpstr>
      <vt:lpstr>የቀጠለ--</vt:lpstr>
      <vt:lpstr>የቀጠለ--</vt:lpstr>
      <vt:lpstr>የቀጠለ--</vt:lpstr>
      <vt:lpstr>የቀጠለ--</vt:lpstr>
      <vt:lpstr>  ክፍል አራት  4. ማኅበራዊ ፕሮግራም </vt:lpstr>
      <vt:lpstr>የቀጠለ--</vt:lpstr>
      <vt:lpstr>የቀጠለ--</vt:lpstr>
      <vt:lpstr>የቀጠለ-----</vt:lpstr>
      <vt:lpstr>የቀጠለ--</vt:lpstr>
      <vt:lpstr>የቀጠለ--</vt:lpstr>
      <vt:lpstr>                   ክፍል አምስት  5. የውጭ ግንኙነት ፕሮግራም  </vt:lpstr>
      <vt:lpstr>የቀጠለ---</vt:lpstr>
      <vt:lpstr>የቀጠለ--</vt:lpstr>
      <vt:lpstr>የቀጠለ--</vt:lpstr>
      <vt:lpstr>የቀጠለ-----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110</cp:revision>
  <cp:lastPrinted>2023-11-22T07:06:25Z</cp:lastPrinted>
  <dcterms:created xsi:type="dcterms:W3CDTF">2022-10-22T08:06:38Z</dcterms:created>
  <dcterms:modified xsi:type="dcterms:W3CDTF">2023-11-22T07:10:23Z</dcterms:modified>
</cp:coreProperties>
</file>